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3" r:id="rId5"/>
    <p:sldId id="259" r:id="rId6"/>
    <p:sldId id="261" r:id="rId7"/>
    <p:sldId id="262" r:id="rId8"/>
    <p:sldId id="260"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4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8F4ED6-0614-2D4C-B616-3DAA255C54CD}" type="datetimeFigureOut">
              <a:rPr lang="en-US" smtClean="0"/>
              <a:pPr/>
              <a:t>3/11/2014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3CD983-BE28-464E-B8F7-A7EF65B1D2C9}" type="slidenum">
              <a:rPr lang="en-US" smtClean="0"/>
              <a:pPr/>
              <a:t>‹#›</a:t>
            </a:fld>
            <a:endParaRPr lang="en-US"/>
          </a:p>
        </p:txBody>
      </p:sp>
    </p:spTree>
    <p:extLst>
      <p:ext uri="{BB962C8B-B14F-4D97-AF65-F5344CB8AC3E}">
        <p14:creationId xmlns:p14="http://schemas.microsoft.com/office/powerpoint/2010/main" val="42662130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to be honest with people, if there is something</a:t>
            </a:r>
            <a:r>
              <a:rPr lang="en-US" baseline="0" dirty="0" smtClean="0"/>
              <a:t> on your mind and you don’t tell the person, then you aren’t being honest with them and with yourself. It is ok to feel certain ways about things, and it is all about having respect enough for the other person to use a statement such as an “I” statement</a:t>
            </a:r>
            <a:endParaRPr lang="en-US" dirty="0" smtClean="0"/>
          </a:p>
          <a:p>
            <a:r>
              <a:rPr lang="en-US" dirty="0" smtClean="0"/>
              <a:t>An I</a:t>
            </a:r>
            <a:r>
              <a:rPr lang="en-US" baseline="0" dirty="0" smtClean="0"/>
              <a:t> Message is a statement that expresses your feelings but doesn’t blame or judge the other person</a:t>
            </a:r>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2</a:t>
            </a:fld>
            <a:endParaRPr lang="en-US"/>
          </a:p>
        </p:txBody>
      </p:sp>
    </p:spTree>
    <p:extLst>
      <p:ext uri="{BB962C8B-B14F-4D97-AF65-F5344CB8AC3E}">
        <p14:creationId xmlns:p14="http://schemas.microsoft.com/office/powerpoint/2010/main" val="95284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well do you actively</a:t>
            </a:r>
            <a:r>
              <a:rPr lang="en-US" baseline="0" dirty="0" smtClean="0"/>
              <a:t> listen to someone? Rate yourself?</a:t>
            </a:r>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3</a:t>
            </a:fld>
            <a:endParaRPr lang="en-US"/>
          </a:p>
        </p:txBody>
      </p:sp>
    </p:spTree>
    <p:extLst>
      <p:ext uri="{BB962C8B-B14F-4D97-AF65-F5344CB8AC3E}">
        <p14:creationId xmlns:p14="http://schemas.microsoft.com/office/powerpoint/2010/main" val="1149715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Body language</a:t>
            </a:r>
            <a:r>
              <a:rPr lang="en-US" baseline="0" dirty="0" smtClean="0"/>
              <a:t> can contradict what you are saying, other times it can read exactly into what you are saying “ A slouching student may be bored or unprepared, </a:t>
            </a:r>
          </a:p>
          <a:p>
            <a:endParaRPr lang="en-US" baseline="0" dirty="0" smtClean="0"/>
          </a:p>
          <a:p>
            <a:r>
              <a:rPr lang="en-US" baseline="0" dirty="0" smtClean="0"/>
              <a:t>POSSIBLE – Have 2 </a:t>
            </a:r>
            <a:r>
              <a:rPr lang="en-US" baseline="0" dirty="0" err="1" smtClean="0"/>
              <a:t>studetns</a:t>
            </a:r>
            <a:r>
              <a:rPr lang="en-US" baseline="0" dirty="0" smtClean="0"/>
              <a:t> sit on the ground and work their way to standing by cooperating </a:t>
            </a:r>
          </a:p>
          <a:p>
            <a:endParaRPr lang="en-US" dirty="0"/>
          </a:p>
        </p:txBody>
      </p:sp>
      <p:sp>
        <p:nvSpPr>
          <p:cNvPr id="4" name="Slide Number Placeholder 3"/>
          <p:cNvSpPr>
            <a:spLocks noGrp="1"/>
          </p:cNvSpPr>
          <p:nvPr>
            <p:ph type="sldNum" sz="quarter" idx="10"/>
          </p:nvPr>
        </p:nvSpPr>
        <p:spPr/>
        <p:txBody>
          <a:bodyPr/>
          <a:lstStyle/>
          <a:p>
            <a:fld id="{6C3CD983-BE28-464E-B8F7-A7EF65B1D2C9}" type="slidenum">
              <a:rPr lang="en-US" smtClean="0"/>
              <a:pPr/>
              <a:t>7</a:t>
            </a:fld>
            <a:endParaRPr lang="en-US"/>
          </a:p>
        </p:txBody>
      </p:sp>
    </p:spTree>
    <p:extLst>
      <p:ext uri="{BB962C8B-B14F-4D97-AF65-F5344CB8AC3E}">
        <p14:creationId xmlns:p14="http://schemas.microsoft.com/office/powerpoint/2010/main" val="4132199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cstate="print"/>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cstate="print"/>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pPr/>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F1B69E8-23E9-4C1F-AA2B-3C5BA6EDBEAE}"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cstate="print"/>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pPr/>
              <a:t>3/11/2014</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Aspects of Health	</a:t>
            </a:r>
            <a:endParaRPr lang="en-US" dirty="0"/>
          </a:p>
        </p:txBody>
      </p:sp>
      <p:sp>
        <p:nvSpPr>
          <p:cNvPr id="3" name="Subtitle 2"/>
          <p:cNvSpPr>
            <a:spLocks noGrp="1"/>
          </p:cNvSpPr>
          <p:nvPr>
            <p:ph type="subTitle" idx="1"/>
          </p:nvPr>
        </p:nvSpPr>
        <p:spPr/>
        <p:txBody>
          <a:bodyPr/>
          <a:lstStyle/>
          <a:p>
            <a:r>
              <a:rPr lang="en-US" dirty="0" smtClean="0"/>
              <a:t>Building Healthy Relationships</a:t>
            </a:r>
            <a:endParaRPr lang="en-US" dirty="0"/>
          </a:p>
        </p:txBody>
      </p:sp>
    </p:spTree>
    <p:extLst>
      <p:ext uri="{BB962C8B-B14F-4D97-AF65-F5344CB8AC3E}">
        <p14:creationId xmlns:p14="http://schemas.microsoft.com/office/powerpoint/2010/main" val="584050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Sportsmanship</a:t>
            </a:r>
            <a:endParaRPr lang="en-US" dirty="0"/>
          </a:p>
        </p:txBody>
      </p:sp>
      <p:sp>
        <p:nvSpPr>
          <p:cNvPr id="3" name="Content Placeholder 2"/>
          <p:cNvSpPr>
            <a:spLocks noGrp="1"/>
          </p:cNvSpPr>
          <p:nvPr>
            <p:ph sz="half" idx="1"/>
          </p:nvPr>
        </p:nvSpPr>
        <p:spPr/>
        <p:txBody>
          <a:bodyPr/>
          <a:lstStyle/>
          <a:p>
            <a:r>
              <a:rPr lang="en-US" dirty="0" smtClean="0"/>
              <a:t>Fairness</a:t>
            </a:r>
          </a:p>
          <a:p>
            <a:r>
              <a:rPr lang="en-US" dirty="0" smtClean="0"/>
              <a:t>Respect</a:t>
            </a:r>
          </a:p>
          <a:p>
            <a:r>
              <a:rPr lang="en-US" dirty="0" smtClean="0"/>
              <a:t>Losing Gracefully</a:t>
            </a:r>
          </a:p>
          <a:p>
            <a:r>
              <a:rPr lang="en-US" dirty="0" smtClean="0"/>
              <a:t>Win with the class</a:t>
            </a:r>
          </a:p>
          <a:p>
            <a:r>
              <a:rPr lang="en-US" dirty="0" smtClean="0"/>
              <a:t>Stay positive</a:t>
            </a:r>
            <a:endParaRPr lang="en-US" dirty="0"/>
          </a:p>
        </p:txBody>
      </p:sp>
      <p:sp>
        <p:nvSpPr>
          <p:cNvPr id="4" name="Content Placeholder 3"/>
          <p:cNvSpPr>
            <a:spLocks noGrp="1"/>
          </p:cNvSpPr>
          <p:nvPr>
            <p:ph sz="half" idx="2"/>
          </p:nvPr>
        </p:nvSpPr>
        <p:spPr/>
        <p:txBody>
          <a:bodyPr/>
          <a:lstStyle/>
          <a:p>
            <a:r>
              <a:rPr lang="en-US" dirty="0" smtClean="0"/>
              <a:t>Make fun</a:t>
            </a:r>
          </a:p>
          <a:p>
            <a:r>
              <a:rPr lang="en-US" dirty="0" smtClean="0"/>
              <a:t>Bragging</a:t>
            </a:r>
          </a:p>
          <a:p>
            <a:r>
              <a:rPr lang="en-US" dirty="0" smtClean="0"/>
              <a:t>Throwing a fit </a:t>
            </a:r>
          </a:p>
          <a:p>
            <a:r>
              <a:rPr lang="en-US" dirty="0" smtClean="0"/>
              <a:t>Putting others down</a:t>
            </a:r>
          </a:p>
          <a:p>
            <a:r>
              <a:rPr lang="en-US" dirty="0" smtClean="0"/>
              <a:t>Being negative</a:t>
            </a:r>
            <a:endParaRPr lang="en-US" dirty="0"/>
          </a:p>
        </p:txBody>
      </p:sp>
    </p:spTree>
    <p:extLst>
      <p:ext uri="{BB962C8B-B14F-4D97-AF65-F5344CB8AC3E}">
        <p14:creationId xmlns:p14="http://schemas.microsoft.com/office/powerpoint/2010/main" val="378479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1000"/>
                                        <p:tgtEl>
                                          <p:spTgt spid="4">
                                            <p:txEl>
                                              <p:pRg st="0" end="0"/>
                                            </p:txEl>
                                          </p:spTgt>
                                        </p:tgtEl>
                                      </p:cBhvr>
                                    </p:animEffect>
                                    <p:anim calcmode="lin" valueType="num">
                                      <p:cBhvr>
                                        <p:cTn id="4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Effect transition="in" filter="fade">
                                      <p:cBhvr>
                                        <p:cTn id="55" dur="1000"/>
                                        <p:tgtEl>
                                          <p:spTgt spid="4">
                                            <p:txEl>
                                              <p:pRg st="1" end="1"/>
                                            </p:txEl>
                                          </p:spTgt>
                                        </p:tgtEl>
                                      </p:cBhvr>
                                    </p:animEffect>
                                    <p:anim calcmode="lin" valueType="num">
                                      <p:cBhvr>
                                        <p:cTn id="5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4">
                                            <p:txEl>
                                              <p:pRg st="2" end="2"/>
                                            </p:txEl>
                                          </p:spTgt>
                                        </p:tgtEl>
                                        <p:attrNameLst>
                                          <p:attrName>style.visibility</p:attrName>
                                        </p:attrNameLst>
                                      </p:cBhvr>
                                      <p:to>
                                        <p:strVal val="visible"/>
                                      </p:to>
                                    </p:set>
                                    <p:animEffect transition="in" filter="fade">
                                      <p:cBhvr>
                                        <p:cTn id="63" dur="1000"/>
                                        <p:tgtEl>
                                          <p:spTgt spid="4">
                                            <p:txEl>
                                              <p:pRg st="2" end="2"/>
                                            </p:txEl>
                                          </p:spTgt>
                                        </p:tgtEl>
                                      </p:cBhvr>
                                    </p:animEffect>
                                    <p:anim calcmode="lin" valueType="num">
                                      <p:cBhvr>
                                        <p:cTn id="6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4">
                                            <p:txEl>
                                              <p:pRg st="3" end="3"/>
                                            </p:txEl>
                                          </p:spTgt>
                                        </p:tgtEl>
                                        <p:attrNameLst>
                                          <p:attrName>style.visibility</p:attrName>
                                        </p:attrNameLst>
                                      </p:cBhvr>
                                      <p:to>
                                        <p:strVal val="visible"/>
                                      </p:to>
                                    </p:set>
                                    <p:animEffect transition="in" filter="fade">
                                      <p:cBhvr>
                                        <p:cTn id="71" dur="1000"/>
                                        <p:tgtEl>
                                          <p:spTgt spid="4">
                                            <p:txEl>
                                              <p:pRg st="3" end="3"/>
                                            </p:txEl>
                                          </p:spTgt>
                                        </p:tgtEl>
                                      </p:cBhvr>
                                    </p:animEffect>
                                    <p:anim calcmode="lin" valueType="num">
                                      <p:cBhvr>
                                        <p:cTn id="7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4">
                                            <p:txEl>
                                              <p:pRg st="4" end="4"/>
                                            </p:txEl>
                                          </p:spTgt>
                                        </p:tgtEl>
                                        <p:attrNameLst>
                                          <p:attrName>style.visibility</p:attrName>
                                        </p:attrNameLst>
                                      </p:cBhvr>
                                      <p:to>
                                        <p:strVal val="visible"/>
                                      </p:to>
                                    </p:set>
                                    <p:animEffect transition="in" filter="fade">
                                      <p:cBhvr>
                                        <p:cTn id="79" dur="1000"/>
                                        <p:tgtEl>
                                          <p:spTgt spid="4">
                                            <p:txEl>
                                              <p:pRg st="4" end="4"/>
                                            </p:txEl>
                                          </p:spTgt>
                                        </p:tgtEl>
                                      </p:cBhvr>
                                    </p:animEffect>
                                    <p:anim calcmode="lin" valueType="num">
                                      <p:cBhvr>
                                        <p:cTn id="8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8207" y="1424713"/>
            <a:ext cx="7716837" cy="1447800"/>
          </a:xfrm>
        </p:spPr>
        <p:txBody>
          <a:bodyPr/>
          <a:lstStyle/>
          <a:p>
            <a:r>
              <a:rPr lang="en-US" dirty="0" smtClean="0"/>
              <a:t>Empathy </a:t>
            </a:r>
            <a:r>
              <a:rPr lang="en-US" dirty="0" err="1" smtClean="0"/>
              <a:t>vs</a:t>
            </a:r>
            <a:r>
              <a:rPr lang="en-US" dirty="0" smtClean="0"/>
              <a:t> Sympathy</a:t>
            </a:r>
            <a:endParaRPr lang="en-US" dirty="0"/>
          </a:p>
        </p:txBody>
      </p:sp>
      <p:sp>
        <p:nvSpPr>
          <p:cNvPr id="3" name="Content Placeholder 2"/>
          <p:cNvSpPr>
            <a:spLocks noGrp="1"/>
          </p:cNvSpPr>
          <p:nvPr>
            <p:ph sz="half" idx="1"/>
          </p:nvPr>
        </p:nvSpPr>
        <p:spPr/>
        <p:txBody>
          <a:bodyPr/>
          <a:lstStyle/>
          <a:p>
            <a:r>
              <a:rPr lang="en-US" dirty="0" smtClean="0"/>
              <a:t>Recognizing the feelings and emotions of others</a:t>
            </a:r>
          </a:p>
          <a:p>
            <a:r>
              <a:rPr lang="en-US" dirty="0" smtClean="0"/>
              <a:t>Responding appropriately</a:t>
            </a:r>
            <a:endParaRPr lang="en-US" dirty="0"/>
          </a:p>
        </p:txBody>
      </p:sp>
      <p:sp>
        <p:nvSpPr>
          <p:cNvPr id="4" name="Content Placeholder 3"/>
          <p:cNvSpPr>
            <a:spLocks noGrp="1"/>
          </p:cNvSpPr>
          <p:nvPr>
            <p:ph sz="half" idx="2"/>
          </p:nvPr>
        </p:nvSpPr>
        <p:spPr/>
        <p:txBody>
          <a:bodyPr/>
          <a:lstStyle/>
          <a:p>
            <a:r>
              <a:rPr lang="en-US" dirty="0"/>
              <a:t>is the perception, understanding, and reaction to the distress or need of </a:t>
            </a:r>
            <a:r>
              <a:rPr lang="en-US" dirty="0" smtClean="0"/>
              <a:t>another</a:t>
            </a:r>
          </a:p>
          <a:p>
            <a:r>
              <a:rPr lang="en-US" dirty="0" smtClean="0"/>
              <a:t>Usually knowing how they feel from a personal experience</a:t>
            </a:r>
            <a:endParaRPr lang="en-US" dirty="0"/>
          </a:p>
        </p:txBody>
      </p:sp>
    </p:spTree>
    <p:extLst>
      <p:ext uri="{BB962C8B-B14F-4D97-AF65-F5344CB8AC3E}">
        <p14:creationId xmlns:p14="http://schemas.microsoft.com/office/powerpoint/2010/main" val="3064706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2150" y="1003551"/>
            <a:ext cx="3097704" cy="959313"/>
          </a:xfrm>
        </p:spPr>
        <p:txBody>
          <a:bodyPr>
            <a:normAutofit/>
          </a:bodyPr>
          <a:lstStyle/>
          <a:p>
            <a:pPr algn="ctr"/>
            <a:r>
              <a:rPr lang="en-US" sz="4000" dirty="0" smtClean="0"/>
              <a:t>Honesty</a:t>
            </a:r>
          </a:p>
        </p:txBody>
      </p:sp>
      <p:sp>
        <p:nvSpPr>
          <p:cNvPr id="3" name="Title 2"/>
          <p:cNvSpPr>
            <a:spLocks noGrp="1"/>
          </p:cNvSpPr>
          <p:nvPr>
            <p:ph type="title"/>
          </p:nvPr>
        </p:nvSpPr>
        <p:spPr>
          <a:xfrm rot="21000000">
            <a:off x="600152" y="674575"/>
            <a:ext cx="7622161" cy="1679594"/>
          </a:xfrm>
        </p:spPr>
        <p:txBody>
          <a:bodyPr/>
          <a:lstStyle/>
          <a:p>
            <a:r>
              <a:rPr lang="en-US" dirty="0" smtClean="0"/>
              <a:t>Components of Communications:</a:t>
            </a:r>
            <a:endParaRPr lang="en-US" dirty="0"/>
          </a:p>
        </p:txBody>
      </p:sp>
      <p:sp>
        <p:nvSpPr>
          <p:cNvPr id="4" name="Text Placeholder 1"/>
          <p:cNvSpPr txBox="1">
            <a:spLocks/>
          </p:cNvSpPr>
          <p:nvPr/>
        </p:nvSpPr>
        <p:spPr>
          <a:xfrm>
            <a:off x="5040984" y="3003198"/>
            <a:ext cx="2942257" cy="1153458"/>
          </a:xfrm>
          <a:prstGeom prst="rect">
            <a:avLst/>
          </a:prstGeom>
        </p:spPr>
        <p:txBody>
          <a:bodyPr vert="horz" lIns="91440" tIns="45720" rIns="91440" bIns="45720" rtlCol="0" anchor="ctr" anchorCtr="0">
            <a:normAutofit/>
          </a:bodyPr>
          <a:lstStyle>
            <a:lvl1pPr marL="0" indent="0" algn="r" defTabSz="914400" rtl="0" eaLnBrk="1" latinLnBrk="0" hangingPunct="1">
              <a:spcBef>
                <a:spcPts val="0"/>
              </a:spcBef>
              <a:spcAft>
                <a:spcPts val="0"/>
              </a:spcAft>
              <a:buFontTx/>
              <a:buNone/>
              <a:defRPr sz="2400" kern="1200">
                <a:solidFill>
                  <a:schemeClr val="bg1"/>
                </a:solidFill>
                <a:effectLst/>
                <a:latin typeface="+mn-lt"/>
                <a:ea typeface="+mn-ea"/>
                <a:cs typeface="+mn-cs"/>
              </a:defRPr>
            </a:lvl1pPr>
            <a:lvl2pPr marL="457200" indent="0" algn="l" defTabSz="914400" rtl="0" eaLnBrk="1" latinLnBrk="0" hangingPunct="1">
              <a:spcBef>
                <a:spcPts val="0"/>
              </a:spcBef>
              <a:spcAft>
                <a:spcPts val="1000"/>
              </a:spcAft>
              <a:buFontTx/>
              <a:buNone/>
              <a:defRPr sz="1800" kern="1200">
                <a:solidFill>
                  <a:schemeClr val="tx1">
                    <a:tint val="75000"/>
                  </a:schemeClr>
                </a:solidFill>
                <a:effectLst>
                  <a:outerShdw blurRad="38100" dist="38100" dir="2700000" algn="tl">
                    <a:srgbClr val="000000">
                      <a:alpha val="43137"/>
                    </a:srgbClr>
                  </a:outerShdw>
                </a:effectLst>
                <a:latin typeface="+mn-lt"/>
                <a:ea typeface="+mn-ea"/>
                <a:cs typeface="+mn-cs"/>
              </a:defRPr>
            </a:lvl2pPr>
            <a:lvl3pPr marL="914400" indent="0" algn="l" defTabSz="914400" rtl="0" eaLnBrk="1" latinLnBrk="0" hangingPunct="1">
              <a:spcBef>
                <a:spcPts val="0"/>
              </a:spcBef>
              <a:spcAft>
                <a:spcPts val="1000"/>
              </a:spcAft>
              <a:buFontTx/>
              <a:buNone/>
              <a:defRPr sz="1600" kern="1200">
                <a:solidFill>
                  <a:schemeClr val="tx1">
                    <a:tint val="75000"/>
                  </a:schemeClr>
                </a:solidFill>
                <a:effectLst>
                  <a:outerShdw blurRad="38100" dist="38100" dir="2700000" algn="tl">
                    <a:srgbClr val="000000">
                      <a:alpha val="43137"/>
                    </a:srgbClr>
                  </a:outerShdw>
                </a:effectLst>
                <a:latin typeface="+mn-lt"/>
                <a:ea typeface="+mn-ea"/>
                <a:cs typeface="+mn-cs"/>
              </a:defRPr>
            </a:lvl3pPr>
            <a:lvl4pPr marL="1371600" indent="0" algn="l" defTabSz="914400" rtl="0" eaLnBrk="1" latinLnBrk="0" hangingPunct="1">
              <a:spcBef>
                <a:spcPts val="0"/>
              </a:spcBef>
              <a:spcAft>
                <a:spcPts val="1000"/>
              </a:spcAft>
              <a:buFontTx/>
              <a:buNone/>
              <a:defRPr sz="1400" kern="1200">
                <a:solidFill>
                  <a:schemeClr val="tx1">
                    <a:tint val="75000"/>
                  </a:schemeClr>
                </a:solidFill>
                <a:effectLst>
                  <a:outerShdw blurRad="38100" dist="38100" dir="2700000" algn="tl">
                    <a:srgbClr val="000000">
                      <a:alpha val="43137"/>
                    </a:srgbClr>
                  </a:outerShdw>
                </a:effectLst>
                <a:latin typeface="+mn-lt"/>
                <a:ea typeface="+mn-ea"/>
                <a:cs typeface="+mn-cs"/>
              </a:defRPr>
            </a:lvl4pPr>
            <a:lvl5pPr marL="1828800" indent="0" algn="l" defTabSz="914400" rtl="0" eaLnBrk="1" latinLnBrk="0" hangingPunct="1">
              <a:spcBef>
                <a:spcPts val="0"/>
              </a:spcBef>
              <a:spcAft>
                <a:spcPts val="1000"/>
              </a:spcAft>
              <a:buFontTx/>
              <a:buNone/>
              <a:defRPr sz="1400" kern="1200">
                <a:solidFill>
                  <a:schemeClr val="tx1">
                    <a:tint val="75000"/>
                  </a:schemeClr>
                </a:solidFill>
                <a:effectLst>
                  <a:outerShdw blurRad="38100" dist="38100" dir="2700000" algn="tl">
                    <a:srgbClr val="000000">
                      <a:alpha val="43137"/>
                    </a:srgbClr>
                  </a:outerShdw>
                </a:effectLst>
                <a:latin typeface="+mn-lt"/>
                <a:ea typeface="+mn-ea"/>
                <a:cs typeface="+mn-cs"/>
              </a:defRPr>
            </a:lvl5pPr>
            <a:lvl6pPr marL="22860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6pPr>
            <a:lvl7pPr marL="27432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7pPr>
            <a:lvl8pPr marL="32004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8pPr>
            <a:lvl9pPr marL="3657600" indent="0" algn="l" defTabSz="914400" rtl="0" eaLnBrk="1" latinLnBrk="0" hangingPunct="1">
              <a:spcBef>
                <a:spcPts val="0"/>
              </a:spcBef>
              <a:spcAft>
                <a:spcPts val="600"/>
              </a:spcAft>
              <a:buFontTx/>
              <a:buNone/>
              <a:defRPr lang="en-US" sz="1400" kern="1200">
                <a:solidFill>
                  <a:schemeClr val="tx1">
                    <a:tint val="75000"/>
                  </a:schemeClr>
                </a:solidFill>
                <a:effectLst>
                  <a:outerShdw blurRad="38100" dist="38100" dir="2700000" algn="tl">
                    <a:srgbClr val="000000">
                      <a:alpha val="43137"/>
                    </a:srgbClr>
                  </a:outerShdw>
                </a:effectLst>
                <a:latin typeface="+mn-lt"/>
                <a:ea typeface="+mn-ea"/>
                <a:cs typeface="+mn-cs"/>
              </a:defRPr>
            </a:lvl9pPr>
          </a:lstStyle>
          <a:p>
            <a:pPr algn="ctr"/>
            <a:r>
              <a:rPr lang="en-US" sz="4000" dirty="0" smtClean="0"/>
              <a:t>Respect</a:t>
            </a:r>
          </a:p>
        </p:txBody>
      </p:sp>
      <p:sp>
        <p:nvSpPr>
          <p:cNvPr id="8" name="TextBox 7"/>
          <p:cNvSpPr txBox="1"/>
          <p:nvPr/>
        </p:nvSpPr>
        <p:spPr>
          <a:xfrm>
            <a:off x="1308347" y="3848755"/>
            <a:ext cx="3386311" cy="707886"/>
          </a:xfrm>
          <a:prstGeom prst="rect">
            <a:avLst/>
          </a:prstGeom>
          <a:noFill/>
        </p:spPr>
        <p:txBody>
          <a:bodyPr wrap="square" rtlCol="0">
            <a:spAutoFit/>
          </a:bodyPr>
          <a:lstStyle/>
          <a:p>
            <a:r>
              <a:rPr lang="en-US" sz="4000" dirty="0" smtClean="0">
                <a:solidFill>
                  <a:schemeClr val="bg1"/>
                </a:solidFill>
              </a:rPr>
              <a:t>“I” Message</a:t>
            </a:r>
            <a:endParaRPr lang="en-US" sz="4000" dirty="0">
              <a:solidFill>
                <a:schemeClr val="bg1"/>
              </a:solidFill>
            </a:endParaRPr>
          </a:p>
        </p:txBody>
      </p:sp>
      <p:sp>
        <p:nvSpPr>
          <p:cNvPr id="10" name="TextBox 9"/>
          <p:cNvSpPr txBox="1"/>
          <p:nvPr/>
        </p:nvSpPr>
        <p:spPr>
          <a:xfrm>
            <a:off x="5214148" y="5003381"/>
            <a:ext cx="3096095" cy="1323439"/>
          </a:xfrm>
          <a:prstGeom prst="rect">
            <a:avLst/>
          </a:prstGeom>
          <a:noFill/>
        </p:spPr>
        <p:txBody>
          <a:bodyPr wrap="square" rtlCol="0">
            <a:spAutoFit/>
          </a:bodyPr>
          <a:lstStyle/>
          <a:p>
            <a:r>
              <a:rPr lang="en-US" sz="4000" dirty="0" smtClean="0">
                <a:solidFill>
                  <a:srgbClr val="FFFFFF"/>
                </a:solidFill>
              </a:rPr>
              <a:t>Active Listening</a:t>
            </a:r>
            <a:endParaRPr lang="en-US" sz="4000" dirty="0">
              <a:solidFill>
                <a:srgbClr val="FFFFFF"/>
              </a:solidFill>
            </a:endParaRPr>
          </a:p>
        </p:txBody>
      </p:sp>
      <p:sp>
        <p:nvSpPr>
          <p:cNvPr id="11" name="TextBox 10"/>
          <p:cNvSpPr txBox="1"/>
          <p:nvPr/>
        </p:nvSpPr>
        <p:spPr>
          <a:xfrm rot="20505677">
            <a:off x="704047" y="2403033"/>
            <a:ext cx="7454629" cy="120032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7200" dirty="0" smtClean="0">
                <a:solidFill>
                  <a:srgbClr val="FF0000"/>
                </a:solidFill>
                <a:latin typeface="Marker Felt"/>
                <a:cs typeface="Marker Felt"/>
              </a:rPr>
              <a:t>COMMUNICATION</a:t>
            </a:r>
            <a:endParaRPr lang="en-US" sz="7200" dirty="0">
              <a:solidFill>
                <a:srgbClr val="FF0000"/>
              </a:solidFill>
              <a:latin typeface="Marker Felt"/>
              <a:cs typeface="Marker Felt"/>
            </a:endParaRPr>
          </a:p>
        </p:txBody>
      </p:sp>
    </p:spTree>
    <p:extLst>
      <p:ext uri="{BB962C8B-B14F-4D97-AF65-F5344CB8AC3E}">
        <p14:creationId xmlns:p14="http://schemas.microsoft.com/office/powerpoint/2010/main" val="2437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80">
                                          <p:stCondLst>
                                            <p:cond delay="0"/>
                                          </p:stCondLst>
                                        </p:cTn>
                                        <p:tgtEl>
                                          <p:spTgt spid="11"/>
                                        </p:tgtEl>
                                      </p:cBhvr>
                                    </p:animEffect>
                                    <p:anim calcmode="lin" valueType="num">
                                      <p:cBhvr>
                                        <p:cTn id="3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7" dur="26">
                                          <p:stCondLst>
                                            <p:cond delay="650"/>
                                          </p:stCondLst>
                                        </p:cTn>
                                        <p:tgtEl>
                                          <p:spTgt spid="11"/>
                                        </p:tgtEl>
                                      </p:cBhvr>
                                      <p:to x="100000" y="60000"/>
                                    </p:animScale>
                                    <p:animScale>
                                      <p:cBhvr>
                                        <p:cTn id="38" dur="166" decel="50000">
                                          <p:stCondLst>
                                            <p:cond delay="676"/>
                                          </p:stCondLst>
                                        </p:cTn>
                                        <p:tgtEl>
                                          <p:spTgt spid="11"/>
                                        </p:tgtEl>
                                      </p:cBhvr>
                                      <p:to x="100000" y="100000"/>
                                    </p:animScale>
                                    <p:animScale>
                                      <p:cBhvr>
                                        <p:cTn id="39" dur="26">
                                          <p:stCondLst>
                                            <p:cond delay="1312"/>
                                          </p:stCondLst>
                                        </p:cTn>
                                        <p:tgtEl>
                                          <p:spTgt spid="11"/>
                                        </p:tgtEl>
                                      </p:cBhvr>
                                      <p:to x="100000" y="80000"/>
                                    </p:animScale>
                                    <p:animScale>
                                      <p:cBhvr>
                                        <p:cTn id="40" dur="166" decel="50000">
                                          <p:stCondLst>
                                            <p:cond delay="1338"/>
                                          </p:stCondLst>
                                        </p:cTn>
                                        <p:tgtEl>
                                          <p:spTgt spid="11"/>
                                        </p:tgtEl>
                                      </p:cBhvr>
                                      <p:to x="100000" y="100000"/>
                                    </p:animScale>
                                    <p:animScale>
                                      <p:cBhvr>
                                        <p:cTn id="41" dur="26">
                                          <p:stCondLst>
                                            <p:cond delay="1642"/>
                                          </p:stCondLst>
                                        </p:cTn>
                                        <p:tgtEl>
                                          <p:spTgt spid="11"/>
                                        </p:tgtEl>
                                      </p:cBhvr>
                                      <p:to x="100000" y="90000"/>
                                    </p:animScale>
                                    <p:animScale>
                                      <p:cBhvr>
                                        <p:cTn id="42" dur="166" decel="50000">
                                          <p:stCondLst>
                                            <p:cond delay="1668"/>
                                          </p:stCondLst>
                                        </p:cTn>
                                        <p:tgtEl>
                                          <p:spTgt spid="11"/>
                                        </p:tgtEl>
                                      </p:cBhvr>
                                      <p:to x="100000" y="100000"/>
                                    </p:animScale>
                                    <p:animScale>
                                      <p:cBhvr>
                                        <p:cTn id="43" dur="26">
                                          <p:stCondLst>
                                            <p:cond delay="1808"/>
                                          </p:stCondLst>
                                        </p:cTn>
                                        <p:tgtEl>
                                          <p:spTgt spid="11"/>
                                        </p:tgtEl>
                                      </p:cBhvr>
                                      <p:to x="100000" y="95000"/>
                                    </p:animScale>
                                    <p:animScale>
                                      <p:cBhvr>
                                        <p:cTn id="44" dur="166" decel="50000">
                                          <p:stCondLst>
                                            <p:cond delay="1834"/>
                                          </p:stCondLst>
                                        </p:cTn>
                                        <p:tgtEl>
                                          <p:spTgt spid="11"/>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9" presetClass="exit" presetSubtype="0" fill="hold" grpId="1" nodeType="clickEffect">
                                  <p:stCondLst>
                                    <p:cond delay="0"/>
                                  </p:stCondLst>
                                  <p:childTnLst>
                                    <p:animEffect transition="out" filter="dissolve">
                                      <p:cBhvr>
                                        <p:cTn id="48" dur="500"/>
                                        <p:tgtEl>
                                          <p:spTgt spid="11"/>
                                        </p:tgtEl>
                                      </p:cBhvr>
                                    </p:animEffect>
                                    <p:set>
                                      <p:cBhvr>
                                        <p:cTn id="49"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8" grpId="0"/>
      <p:bldP spid="10" grpId="0"/>
      <p:bldP spid="11" grpId="0" animBg="1"/>
      <p:bldP spid="11"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7870" y="690243"/>
            <a:ext cx="3951755" cy="555786"/>
          </a:xfrm>
        </p:spPr>
        <p:txBody>
          <a:bodyPr/>
          <a:lstStyle/>
          <a:p>
            <a:r>
              <a:rPr lang="en-US" dirty="0" smtClean="0"/>
              <a:t>Active Listening</a:t>
            </a:r>
            <a:endParaRPr lang="en-US" dirty="0"/>
          </a:p>
        </p:txBody>
      </p:sp>
      <p:pic>
        <p:nvPicPr>
          <p:cNvPr id="5" name="Picture Placeholder 4" descr="education-teaching-ted-entertainment-ideas_worth_spreading-chris_anderson-conferencing-jsh120928l.jpg"/>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2746" r="2746"/>
          <a:stretch>
            <a:fillRect/>
          </a:stretch>
        </p:blipFill>
        <p:spPr/>
      </p:pic>
      <p:sp>
        <p:nvSpPr>
          <p:cNvPr id="4" name="Text Placeholder 3"/>
          <p:cNvSpPr>
            <a:spLocks noGrp="1"/>
          </p:cNvSpPr>
          <p:nvPr>
            <p:ph type="body" sz="half" idx="2"/>
          </p:nvPr>
        </p:nvSpPr>
        <p:spPr>
          <a:xfrm>
            <a:off x="4477870" y="1250064"/>
            <a:ext cx="3951755" cy="1069892"/>
          </a:xfrm>
        </p:spPr>
        <p:txBody>
          <a:bodyPr/>
          <a:lstStyle/>
          <a:p>
            <a:pPr marL="285750" indent="-285750">
              <a:buFont typeface="Arial"/>
              <a:buChar char="•"/>
            </a:pPr>
            <a:r>
              <a:rPr lang="en-US" dirty="0" smtClean="0"/>
              <a:t>Look at the person talking, show interest by nodding and facial expressions.</a:t>
            </a:r>
            <a:endParaRPr lang="en-US" dirty="0"/>
          </a:p>
        </p:txBody>
      </p:sp>
      <p:sp>
        <p:nvSpPr>
          <p:cNvPr id="6" name="TextBox 5"/>
          <p:cNvSpPr txBox="1"/>
          <p:nvPr/>
        </p:nvSpPr>
        <p:spPr>
          <a:xfrm>
            <a:off x="4477870" y="2319956"/>
            <a:ext cx="3501753" cy="923330"/>
          </a:xfrm>
          <a:prstGeom prst="rect">
            <a:avLst/>
          </a:prstGeom>
          <a:noFill/>
        </p:spPr>
        <p:txBody>
          <a:bodyPr wrap="square" rtlCol="0">
            <a:spAutoFit/>
          </a:bodyPr>
          <a:lstStyle/>
          <a:p>
            <a:pPr marL="285750" indent="-285750">
              <a:buFont typeface="Arial"/>
              <a:buChar char="•"/>
            </a:pPr>
            <a:r>
              <a:rPr lang="en-US" dirty="0" smtClean="0"/>
              <a:t>Encourage person – “Do you want to talk about it…?” </a:t>
            </a:r>
            <a:endParaRPr lang="en-US" dirty="0"/>
          </a:p>
        </p:txBody>
      </p:sp>
      <p:sp>
        <p:nvSpPr>
          <p:cNvPr id="7" name="TextBox 6"/>
          <p:cNvSpPr txBox="1"/>
          <p:nvPr/>
        </p:nvSpPr>
        <p:spPr>
          <a:xfrm>
            <a:off x="4617697" y="3243286"/>
            <a:ext cx="4136685" cy="923330"/>
          </a:xfrm>
          <a:prstGeom prst="rect">
            <a:avLst/>
          </a:prstGeom>
          <a:noFill/>
        </p:spPr>
        <p:txBody>
          <a:bodyPr wrap="square" rtlCol="0">
            <a:spAutoFit/>
          </a:bodyPr>
          <a:lstStyle/>
          <a:p>
            <a:pPr marL="285750" indent="-285750">
              <a:buFont typeface="Arial"/>
              <a:buChar char="•"/>
            </a:pPr>
            <a:r>
              <a:rPr lang="en-US" dirty="0" smtClean="0"/>
              <a:t>When there is a pause.. Show that you are interested, Ask a question, ”Then what happened”</a:t>
            </a:r>
            <a:endParaRPr lang="en-US" dirty="0"/>
          </a:p>
        </p:txBody>
      </p:sp>
      <p:sp>
        <p:nvSpPr>
          <p:cNvPr id="8" name="TextBox 7"/>
          <p:cNvSpPr txBox="1"/>
          <p:nvPr/>
        </p:nvSpPr>
        <p:spPr>
          <a:xfrm>
            <a:off x="4617697" y="4225770"/>
            <a:ext cx="4223601" cy="1200329"/>
          </a:xfrm>
          <a:prstGeom prst="rect">
            <a:avLst/>
          </a:prstGeom>
          <a:noFill/>
        </p:spPr>
        <p:txBody>
          <a:bodyPr wrap="square" rtlCol="0">
            <a:spAutoFit/>
          </a:bodyPr>
          <a:lstStyle/>
          <a:p>
            <a:pPr marL="285750" indent="-285750">
              <a:buFont typeface="Arial"/>
              <a:buChar char="•"/>
            </a:pPr>
            <a:r>
              <a:rPr lang="en-US" dirty="0" smtClean="0"/>
              <a:t>Summarize what the person says, Make sure you heard them correctly as to what upset them, or excited them.</a:t>
            </a:r>
            <a:endParaRPr lang="en-US" dirty="0"/>
          </a:p>
        </p:txBody>
      </p:sp>
      <p:sp>
        <p:nvSpPr>
          <p:cNvPr id="9" name="TextBox 8"/>
          <p:cNvSpPr txBox="1"/>
          <p:nvPr/>
        </p:nvSpPr>
        <p:spPr>
          <a:xfrm>
            <a:off x="4829339" y="5657671"/>
            <a:ext cx="3600285" cy="923330"/>
          </a:xfrm>
          <a:prstGeom prst="rect">
            <a:avLst/>
          </a:prstGeom>
          <a:noFill/>
        </p:spPr>
        <p:txBody>
          <a:bodyPr wrap="square" rtlCol="0">
            <a:spAutoFit/>
          </a:bodyPr>
          <a:lstStyle/>
          <a:p>
            <a:pPr marL="285750" indent="-285750">
              <a:buFont typeface="Arial"/>
              <a:buChar char="•"/>
            </a:pPr>
            <a:r>
              <a:rPr lang="en-US" dirty="0" smtClean="0"/>
              <a:t>DO NOT GO ON TO YOUR OWN PROBLEM and ignore theirs. </a:t>
            </a:r>
            <a:endParaRPr lang="en-US" dirty="0"/>
          </a:p>
        </p:txBody>
      </p:sp>
    </p:spTree>
    <p:extLst>
      <p:ext uri="{BB962C8B-B14F-4D97-AF65-F5344CB8AC3E}">
        <p14:creationId xmlns:p14="http://schemas.microsoft.com/office/powerpoint/2010/main" val="412871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4299" y="1751183"/>
            <a:ext cx="2328088" cy="830997"/>
          </a:xfrm>
          <a:prstGeom prst="rect">
            <a:avLst/>
          </a:prstGeom>
          <a:noFill/>
        </p:spPr>
        <p:txBody>
          <a:bodyPr wrap="square" rtlCol="0">
            <a:spAutoFit/>
          </a:bodyPr>
          <a:lstStyle/>
          <a:p>
            <a:r>
              <a:rPr lang="en-US" sz="4800" dirty="0" smtClean="0">
                <a:solidFill>
                  <a:srgbClr val="FFFFFF"/>
                </a:solidFill>
                <a:latin typeface="Apple Casual"/>
                <a:cs typeface="Apple Casual"/>
              </a:rPr>
              <a:t>Passive</a:t>
            </a:r>
            <a:endParaRPr lang="en-US" sz="4800" dirty="0">
              <a:solidFill>
                <a:srgbClr val="FFFFFF"/>
              </a:solidFill>
              <a:latin typeface="Apple Casual"/>
              <a:cs typeface="Apple Casual"/>
            </a:endParaRPr>
          </a:p>
        </p:txBody>
      </p:sp>
      <p:sp>
        <p:nvSpPr>
          <p:cNvPr id="3" name="TextBox 2"/>
          <p:cNvSpPr txBox="1"/>
          <p:nvPr/>
        </p:nvSpPr>
        <p:spPr>
          <a:xfrm rot="1801631">
            <a:off x="4271370" y="1566517"/>
            <a:ext cx="3444031" cy="830997"/>
          </a:xfrm>
          <a:prstGeom prst="rect">
            <a:avLst/>
          </a:prstGeom>
          <a:noFill/>
        </p:spPr>
        <p:txBody>
          <a:bodyPr wrap="square" rtlCol="0">
            <a:spAutoFit/>
          </a:bodyPr>
          <a:lstStyle/>
          <a:p>
            <a:r>
              <a:rPr lang="en-US" sz="4800" dirty="0" smtClean="0">
                <a:solidFill>
                  <a:srgbClr val="FFFFFF"/>
                </a:solidFill>
                <a:latin typeface="Apple Casual"/>
                <a:cs typeface="Apple Casual"/>
              </a:rPr>
              <a:t>Aggressive</a:t>
            </a:r>
            <a:endParaRPr lang="en-US" sz="4800" dirty="0">
              <a:solidFill>
                <a:srgbClr val="FFFFFF"/>
              </a:solidFill>
              <a:latin typeface="Apple Casual"/>
              <a:cs typeface="Apple Casual"/>
            </a:endParaRPr>
          </a:p>
        </p:txBody>
      </p:sp>
      <p:sp>
        <p:nvSpPr>
          <p:cNvPr id="4" name="TextBox 3"/>
          <p:cNvSpPr txBox="1"/>
          <p:nvPr/>
        </p:nvSpPr>
        <p:spPr>
          <a:xfrm rot="20348071">
            <a:off x="2116445" y="4381123"/>
            <a:ext cx="3078464" cy="830997"/>
          </a:xfrm>
          <a:prstGeom prst="rect">
            <a:avLst/>
          </a:prstGeom>
          <a:noFill/>
        </p:spPr>
        <p:txBody>
          <a:bodyPr wrap="square" rtlCol="0">
            <a:spAutoFit/>
          </a:bodyPr>
          <a:lstStyle/>
          <a:p>
            <a:r>
              <a:rPr lang="en-US" sz="4800" dirty="0" smtClean="0">
                <a:solidFill>
                  <a:srgbClr val="FFFFFF"/>
                </a:solidFill>
                <a:latin typeface="Apple Casual"/>
                <a:cs typeface="Apple Casual"/>
              </a:rPr>
              <a:t>Assertive</a:t>
            </a:r>
            <a:endParaRPr lang="en-US" sz="4800" dirty="0">
              <a:solidFill>
                <a:srgbClr val="FFFFFF"/>
              </a:solidFill>
              <a:latin typeface="Apple Casual"/>
              <a:cs typeface="Apple Casual"/>
            </a:endParaRPr>
          </a:p>
        </p:txBody>
      </p:sp>
    </p:spTree>
    <p:extLst>
      <p:ext uri="{BB962C8B-B14F-4D97-AF65-F5344CB8AC3E}">
        <p14:creationId xmlns:p14="http://schemas.microsoft.com/office/powerpoint/2010/main" val="194184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1"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ppt_y</p:attrName>
                                        </p:attrNameLst>
                                      </p:cBhvr>
                                      <p:tavLst>
                                        <p:tav tm="0">
                                          <p:val>
                                            <p:strVal val="#ppt_y+#ppt_h*1.125000"/>
                                          </p:val>
                                        </p:tav>
                                        <p:tav tm="100000">
                                          <p:val>
                                            <p:strVal val="#ppt_y"/>
                                          </p:val>
                                        </p:tav>
                                      </p:tavLst>
                                    </p:anim>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1"/>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447801"/>
            <a:ext cx="7716837" cy="845908"/>
          </a:xfrm>
        </p:spPr>
        <p:txBody>
          <a:bodyPr/>
          <a:lstStyle/>
          <a:p>
            <a:r>
              <a:rPr lang="en-US" dirty="0" smtClean="0"/>
              <a:t>How to handle situations</a:t>
            </a:r>
            <a:endParaRPr lang="en-US" dirty="0"/>
          </a:p>
        </p:txBody>
      </p:sp>
      <p:sp>
        <p:nvSpPr>
          <p:cNvPr id="3" name="Text Placeholder 2"/>
          <p:cNvSpPr>
            <a:spLocks noGrp="1"/>
          </p:cNvSpPr>
          <p:nvPr>
            <p:ph type="body" idx="1"/>
          </p:nvPr>
        </p:nvSpPr>
        <p:spPr>
          <a:xfrm>
            <a:off x="712788" y="2293709"/>
            <a:ext cx="3657600" cy="685800"/>
          </a:xfrm>
        </p:spPr>
        <p:txBody>
          <a:bodyPr/>
          <a:lstStyle/>
          <a:p>
            <a:r>
              <a:rPr lang="en-US" dirty="0" smtClean="0"/>
              <a:t>Passive</a:t>
            </a:r>
            <a:endParaRPr lang="en-US" dirty="0"/>
          </a:p>
        </p:txBody>
      </p:sp>
      <p:sp>
        <p:nvSpPr>
          <p:cNvPr id="4" name="Content Placeholder 3"/>
          <p:cNvSpPr>
            <a:spLocks noGrp="1"/>
          </p:cNvSpPr>
          <p:nvPr>
            <p:ph sz="half" idx="2"/>
          </p:nvPr>
        </p:nvSpPr>
        <p:spPr>
          <a:xfrm>
            <a:off x="866712" y="2979509"/>
            <a:ext cx="3657600" cy="3421290"/>
          </a:xfrm>
        </p:spPr>
        <p:txBody>
          <a:bodyPr>
            <a:normAutofit lnSpcReduction="10000"/>
          </a:bodyPr>
          <a:lstStyle/>
          <a:p>
            <a:r>
              <a:rPr lang="en-US" dirty="0" smtClean="0"/>
              <a:t>Hoping the other person guesses your feelings</a:t>
            </a:r>
          </a:p>
          <a:p>
            <a:r>
              <a:rPr lang="en-US" dirty="0" smtClean="0"/>
              <a:t>Always listening but not talking</a:t>
            </a:r>
          </a:p>
          <a:p>
            <a:r>
              <a:rPr lang="en-US" dirty="0" smtClean="0"/>
              <a:t>Criticizing yourself, always apologizing</a:t>
            </a:r>
          </a:p>
          <a:p>
            <a:r>
              <a:rPr lang="en-US" dirty="0" smtClean="0"/>
              <a:t>Mumbling, </a:t>
            </a:r>
            <a:r>
              <a:rPr lang="en-US" dirty="0" err="1" smtClean="0"/>
              <a:t>fidgetling</a:t>
            </a:r>
            <a:r>
              <a:rPr lang="en-US" dirty="0" smtClean="0"/>
              <a:t>, </a:t>
            </a:r>
          </a:p>
          <a:p>
            <a:r>
              <a:rPr lang="en-US" dirty="0" smtClean="0"/>
              <a:t>Always giving in. </a:t>
            </a:r>
          </a:p>
          <a:p>
            <a:endParaRPr lang="en-US" dirty="0"/>
          </a:p>
        </p:txBody>
      </p:sp>
      <p:sp>
        <p:nvSpPr>
          <p:cNvPr id="5" name="Text Placeholder 4"/>
          <p:cNvSpPr>
            <a:spLocks noGrp="1"/>
          </p:cNvSpPr>
          <p:nvPr>
            <p:ph type="body" sz="quarter" idx="3"/>
          </p:nvPr>
        </p:nvSpPr>
        <p:spPr>
          <a:xfrm>
            <a:off x="4773706" y="2293709"/>
            <a:ext cx="3657600" cy="685800"/>
          </a:xfrm>
        </p:spPr>
        <p:txBody>
          <a:bodyPr/>
          <a:lstStyle/>
          <a:p>
            <a:r>
              <a:rPr lang="en-US" dirty="0" smtClean="0"/>
              <a:t>Aggressive</a:t>
            </a:r>
            <a:endParaRPr lang="en-US" dirty="0"/>
          </a:p>
        </p:txBody>
      </p:sp>
      <p:sp>
        <p:nvSpPr>
          <p:cNvPr id="6" name="Content Placeholder 5"/>
          <p:cNvSpPr>
            <a:spLocks noGrp="1"/>
          </p:cNvSpPr>
          <p:nvPr>
            <p:ph sz="quarter" idx="4"/>
          </p:nvPr>
        </p:nvSpPr>
        <p:spPr>
          <a:xfrm>
            <a:off x="4773706" y="3019279"/>
            <a:ext cx="3657600" cy="3381520"/>
          </a:xfrm>
        </p:spPr>
        <p:txBody>
          <a:bodyPr>
            <a:normAutofit lnSpcReduction="10000"/>
          </a:bodyPr>
          <a:lstStyle/>
          <a:p>
            <a:r>
              <a:rPr lang="en-US" dirty="0" smtClean="0"/>
              <a:t>Using “you” messages to blame the other person</a:t>
            </a:r>
          </a:p>
          <a:p>
            <a:r>
              <a:rPr lang="en-US" dirty="0" smtClean="0"/>
              <a:t>Interrupting, being sarcastic</a:t>
            </a:r>
          </a:p>
          <a:p>
            <a:r>
              <a:rPr lang="en-US" dirty="0" smtClean="0"/>
              <a:t>Making fun of someone’s feelings, </a:t>
            </a:r>
          </a:p>
          <a:p>
            <a:r>
              <a:rPr lang="en-US" dirty="0" smtClean="0"/>
              <a:t>Always wanting your way.</a:t>
            </a:r>
          </a:p>
          <a:p>
            <a:r>
              <a:rPr lang="en-US" dirty="0" smtClean="0"/>
              <a:t>Yelling, not talking, physical force, finger pointing</a:t>
            </a:r>
            <a:endParaRPr lang="en-US" dirty="0"/>
          </a:p>
        </p:txBody>
      </p:sp>
    </p:spTree>
    <p:extLst>
      <p:ext uri="{BB962C8B-B14F-4D97-AF65-F5344CB8AC3E}">
        <p14:creationId xmlns:p14="http://schemas.microsoft.com/office/powerpoint/2010/main" val="217352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heckerboard(across)">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checkerboard(across)">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checkerboard(across)">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checkerboard(across)">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checkerboard(across)">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checkerboard(across)">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checkerboard(across)">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checkerboard(across)">
                                      <p:cBhvr>
                                        <p:cTn id="47" dur="500"/>
                                        <p:tgtEl>
                                          <p:spTgt spid="6">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checkerboard(across)">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a:t>
            </a:r>
            <a:endParaRPr lang="en-US" dirty="0"/>
          </a:p>
        </p:txBody>
      </p:sp>
      <p:sp>
        <p:nvSpPr>
          <p:cNvPr id="3" name="Text Placeholder 2"/>
          <p:cNvSpPr>
            <a:spLocks noGrp="1"/>
          </p:cNvSpPr>
          <p:nvPr>
            <p:ph type="body" idx="1"/>
          </p:nvPr>
        </p:nvSpPr>
        <p:spPr>
          <a:xfrm>
            <a:off x="2328981" y="2552701"/>
            <a:ext cx="4943889" cy="685800"/>
          </a:xfrm>
        </p:spPr>
        <p:txBody>
          <a:bodyPr/>
          <a:lstStyle/>
          <a:p>
            <a:r>
              <a:rPr lang="en-US" dirty="0" smtClean="0"/>
              <a:t>Assertive</a:t>
            </a:r>
            <a:endParaRPr lang="en-US" dirty="0"/>
          </a:p>
        </p:txBody>
      </p:sp>
      <p:sp>
        <p:nvSpPr>
          <p:cNvPr id="4" name="Content Placeholder 3"/>
          <p:cNvSpPr>
            <a:spLocks noGrp="1"/>
          </p:cNvSpPr>
          <p:nvPr>
            <p:ph sz="half" idx="2"/>
          </p:nvPr>
        </p:nvSpPr>
        <p:spPr>
          <a:xfrm>
            <a:off x="2328982" y="3239784"/>
            <a:ext cx="4943888" cy="2885283"/>
          </a:xfrm>
        </p:spPr>
        <p:txBody>
          <a:bodyPr>
            <a:normAutofit fontScale="92500" lnSpcReduction="20000"/>
          </a:bodyPr>
          <a:lstStyle/>
          <a:p>
            <a:r>
              <a:rPr lang="en-US" dirty="0" smtClean="0"/>
              <a:t>Using “I” Messages</a:t>
            </a:r>
          </a:p>
          <a:p>
            <a:r>
              <a:rPr lang="en-US" dirty="0" smtClean="0"/>
              <a:t>Actively listening</a:t>
            </a:r>
          </a:p>
          <a:p>
            <a:r>
              <a:rPr lang="en-US" dirty="0" smtClean="0"/>
              <a:t>Understanding the persons feelings</a:t>
            </a:r>
          </a:p>
          <a:p>
            <a:r>
              <a:rPr lang="en-US" dirty="0" smtClean="0"/>
              <a:t>Expressing appreciation and respect.</a:t>
            </a:r>
          </a:p>
          <a:p>
            <a:r>
              <a:rPr lang="en-US" dirty="0" smtClean="0"/>
              <a:t>Seeking a compromise</a:t>
            </a:r>
          </a:p>
          <a:p>
            <a:r>
              <a:rPr lang="en-US" dirty="0" smtClean="0"/>
              <a:t>Speaking confidently, clearly, making eye contact, showing interest</a:t>
            </a:r>
            <a:endParaRPr lang="en-US" dirty="0"/>
          </a:p>
        </p:txBody>
      </p:sp>
    </p:spTree>
    <p:extLst>
      <p:ext uri="{BB962C8B-B14F-4D97-AF65-F5344CB8AC3E}">
        <p14:creationId xmlns:p14="http://schemas.microsoft.com/office/powerpoint/2010/main" val="74352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heckerboard(across)">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checkerboard(across)">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checkerboard(across)">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checkerboard(across)">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checkerboard(across)">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Language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a:buFont typeface="Wingdings" charset="2"/>
              <a:buChar char="²"/>
            </a:pPr>
            <a:r>
              <a:rPr lang="en-US" dirty="0" smtClean="0"/>
              <a:t>Working alongside someone to accomplish the same end result</a:t>
            </a:r>
            <a:endParaRPr lang="en-US" dirty="0"/>
          </a:p>
        </p:txBody>
      </p:sp>
      <p:sp>
        <p:nvSpPr>
          <p:cNvPr id="4" name="Text Placeholder 3"/>
          <p:cNvSpPr>
            <a:spLocks noGrp="1"/>
          </p:cNvSpPr>
          <p:nvPr>
            <p:ph type="body" sz="half" idx="2"/>
          </p:nvPr>
        </p:nvSpPr>
        <p:spPr/>
        <p:txBody>
          <a:bodyPr/>
          <a:lstStyle/>
          <a:p>
            <a:r>
              <a:rPr lang="en-US" dirty="0" smtClean="0"/>
              <a:t>Includes: Posture, gestures, facial expressions, and body movements</a:t>
            </a:r>
          </a:p>
          <a:p>
            <a:endParaRPr lang="en-US" dirty="0"/>
          </a:p>
          <a:p>
            <a:endParaRPr lang="en-US" dirty="0"/>
          </a:p>
        </p:txBody>
      </p:sp>
      <p:sp>
        <p:nvSpPr>
          <p:cNvPr id="5" name="TextBox 4"/>
          <p:cNvSpPr txBox="1"/>
          <p:nvPr/>
        </p:nvSpPr>
        <p:spPr>
          <a:xfrm rot="20542869">
            <a:off x="3966512" y="942945"/>
            <a:ext cx="3597955" cy="584776"/>
          </a:xfrm>
          <a:prstGeom prst="rect">
            <a:avLst/>
          </a:prstGeom>
          <a:noFill/>
        </p:spPr>
        <p:txBody>
          <a:bodyPr wrap="square" rtlCol="0">
            <a:spAutoFit/>
          </a:bodyPr>
          <a:lstStyle/>
          <a:p>
            <a:r>
              <a:rPr lang="en-US" sz="3200" dirty="0" smtClean="0">
                <a:solidFill>
                  <a:srgbClr val="FFFFFF"/>
                </a:solidFill>
              </a:rPr>
              <a:t>Cooperation</a:t>
            </a:r>
            <a:endParaRPr lang="en-US" sz="3200" dirty="0">
              <a:solidFill>
                <a:srgbClr val="FFFFFF"/>
              </a:solidFill>
            </a:endParaRPr>
          </a:p>
        </p:txBody>
      </p:sp>
      <p:pic>
        <p:nvPicPr>
          <p:cNvPr id="6" name="Picture 5" descr="sitnstan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6072" y="3232530"/>
            <a:ext cx="3289300" cy="2463800"/>
          </a:xfrm>
          <a:prstGeom prst="rect">
            <a:avLst/>
          </a:prstGeom>
        </p:spPr>
      </p:pic>
    </p:spTree>
    <p:extLst>
      <p:ext uri="{BB962C8B-B14F-4D97-AF65-F5344CB8AC3E}">
        <p14:creationId xmlns:p14="http://schemas.microsoft.com/office/powerpoint/2010/main" val="198318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 calcmode="lin" valueType="num">
                                      <p:cBhvr>
                                        <p:cTn id="18" dur="1000" fill="hold"/>
                                        <p:tgtEl>
                                          <p:spTgt spid="6"/>
                                        </p:tgtEl>
                                        <p:attrNameLst>
                                          <p:attrName>style.rotation</p:attrName>
                                        </p:attrNameLst>
                                      </p:cBhvr>
                                      <p:tavLst>
                                        <p:tav tm="0">
                                          <p:val>
                                            <p:fltVal val="90"/>
                                          </p:val>
                                        </p:tav>
                                        <p:tav tm="100000">
                                          <p:val>
                                            <p:fltVal val="0"/>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Compromise</a:t>
            </a:r>
            <a:endParaRPr lang="en-US" dirty="0"/>
          </a:p>
        </p:txBody>
      </p:sp>
      <p:sp>
        <p:nvSpPr>
          <p:cNvPr id="3" name="Content Placeholder 2"/>
          <p:cNvSpPr>
            <a:spLocks noGrp="1"/>
          </p:cNvSpPr>
          <p:nvPr>
            <p:ph idx="1"/>
          </p:nvPr>
        </p:nvSpPr>
        <p:spPr/>
        <p:txBody>
          <a:bodyPr/>
          <a:lstStyle/>
          <a:p>
            <a:r>
              <a:rPr lang="en-US" dirty="0" smtClean="0"/>
              <a:t>The willingness of each person to give up something in order to reach agreement</a:t>
            </a:r>
          </a:p>
          <a:p>
            <a:r>
              <a:rPr lang="en-US" dirty="0" smtClean="0"/>
              <a:t>Give and Take</a:t>
            </a:r>
          </a:p>
          <a:p>
            <a:r>
              <a:rPr lang="en-US" dirty="0" smtClean="0"/>
              <a:t>Shows respect and the importance of the other person</a:t>
            </a:r>
          </a:p>
          <a:p>
            <a:endParaRPr lang="en-US" dirty="0"/>
          </a:p>
        </p:txBody>
      </p:sp>
    </p:spTree>
    <p:extLst>
      <p:ext uri="{BB962C8B-B14F-4D97-AF65-F5344CB8AC3E}">
        <p14:creationId xmlns:p14="http://schemas.microsoft.com/office/powerpoint/2010/main" val="3865440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fight?</a:t>
            </a:r>
            <a:endParaRPr lang="en-US" dirty="0"/>
          </a:p>
        </p:txBody>
      </p:sp>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Anger</a:t>
            </a:r>
          </a:p>
          <a:p>
            <a:pPr marL="285750" indent="-285750" algn="l">
              <a:buFont typeface="Wingdings" charset="2"/>
              <a:buChar char="q"/>
            </a:pPr>
            <a:r>
              <a:rPr lang="en-US" dirty="0" smtClean="0"/>
              <a:t>Pride</a:t>
            </a:r>
          </a:p>
          <a:p>
            <a:pPr marL="285750" indent="-285750" algn="l">
              <a:buFont typeface="Wingdings" charset="2"/>
              <a:buChar char="q"/>
            </a:pPr>
            <a:r>
              <a:rPr lang="en-US" dirty="0" smtClean="0"/>
              <a:t>Embarrassment</a:t>
            </a:r>
          </a:p>
          <a:p>
            <a:pPr marL="285750" indent="-285750" algn="l">
              <a:buFont typeface="Wingdings" charset="2"/>
              <a:buChar char="q"/>
            </a:pPr>
            <a:r>
              <a:rPr lang="en-US" dirty="0" smtClean="0"/>
              <a:t>Instigators- Peer Pressure</a:t>
            </a:r>
          </a:p>
          <a:p>
            <a:pPr marL="285750" indent="-285750" algn="l">
              <a:buFont typeface="Wingdings" charset="2"/>
              <a:buChar char="q"/>
            </a:pPr>
            <a:r>
              <a:rPr lang="en-US" dirty="0" smtClean="0"/>
              <a:t>Control</a:t>
            </a:r>
          </a:p>
        </p:txBody>
      </p:sp>
      <p:pic>
        <p:nvPicPr>
          <p:cNvPr id="9" name="Content Placeholder 8" descr="fight.jpg"/>
          <p:cNvPicPr>
            <a:picLocks noGrp="1" noChangeAspect="1"/>
          </p:cNvPicPr>
          <p:nvPr>
            <p:ph idx="1"/>
          </p:nvPr>
        </p:nvPicPr>
        <p:blipFill>
          <a:blip r:embed="rId2" cstate="print">
            <a:extLst>
              <a:ext uri="{28A0092B-C50C-407E-A947-70E740481C1C}">
                <a14:useLocalDpi xmlns:a14="http://schemas.microsoft.com/office/drawing/2010/main" val="0"/>
              </a:ext>
            </a:extLst>
          </a:blip>
          <a:srcRect t="-27799" b="-27799"/>
          <a:stretch>
            <a:fillRect/>
          </a:stretch>
        </p:blipFill>
        <p:spPr>
          <a:xfrm>
            <a:off x="4505325" y="990600"/>
            <a:ext cx="4257675" cy="5257800"/>
          </a:xfrm>
        </p:spPr>
      </p:pic>
    </p:spTree>
    <p:extLst>
      <p:ext uri="{BB962C8B-B14F-4D97-AF65-F5344CB8AC3E}">
        <p14:creationId xmlns:p14="http://schemas.microsoft.com/office/powerpoint/2010/main" val="3407071601"/>
      </p:ext>
    </p:extLst>
  </p:cSld>
  <p:clrMapOvr>
    <a:masterClrMapping/>
  </p:clrMapOvr>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473</TotalTime>
  <Words>474</Words>
  <Application>Microsoft Office PowerPoint</Application>
  <PresentationFormat>On-screen Show (4:3)</PresentationFormat>
  <Paragraphs>79</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Sky</vt:lpstr>
      <vt:lpstr>Social Aspects of Health </vt:lpstr>
      <vt:lpstr>Components of Communications:</vt:lpstr>
      <vt:lpstr>Active Listening</vt:lpstr>
      <vt:lpstr>PowerPoint Presentation</vt:lpstr>
      <vt:lpstr>How to handle situations</vt:lpstr>
      <vt:lpstr>What are you?</vt:lpstr>
      <vt:lpstr>Body Language</vt:lpstr>
      <vt:lpstr>Compromise</vt:lpstr>
      <vt:lpstr>Why do we fight?</vt:lpstr>
      <vt:lpstr>Sportsmanship</vt:lpstr>
      <vt:lpstr>Empathy vs Sympathy</vt:lpstr>
    </vt:vector>
  </TitlesOfParts>
  <Company>K2 The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Aspects of Health</dc:title>
  <dc:creator>Brooke Brownell</dc:creator>
  <cp:lastModifiedBy>Bates, Marianne</cp:lastModifiedBy>
  <cp:revision>5</cp:revision>
  <dcterms:created xsi:type="dcterms:W3CDTF">2014-03-02T20:03:04Z</dcterms:created>
  <dcterms:modified xsi:type="dcterms:W3CDTF">2014-03-11T16:52:35Z</dcterms:modified>
</cp:coreProperties>
</file>